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406" r:id="rId4"/>
    <p:sldId id="263" r:id="rId5"/>
    <p:sldId id="409" r:id="rId6"/>
    <p:sldId id="410" r:id="rId7"/>
    <p:sldId id="404" r:id="rId8"/>
    <p:sldId id="264" r:id="rId9"/>
    <p:sldId id="407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8" r:id="rId19"/>
    <p:sldId id="429" r:id="rId20"/>
    <p:sldId id="261" r:id="rId21"/>
    <p:sldId id="348" r:id="rId22"/>
    <p:sldId id="420" r:id="rId23"/>
    <p:sldId id="408" r:id="rId24"/>
    <p:sldId id="421" r:id="rId25"/>
    <p:sldId id="422" r:id="rId26"/>
    <p:sldId id="423" r:id="rId27"/>
    <p:sldId id="424" r:id="rId28"/>
    <p:sldId id="402" r:id="rId29"/>
    <p:sldId id="403" r:id="rId30"/>
    <p:sldId id="425" r:id="rId31"/>
    <p:sldId id="427" r:id="rId32"/>
    <p:sldId id="426" r:id="rId33"/>
    <p:sldId id="26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58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C726-601A-3A4C-B316-EF5D31D68295}" type="datetimeFigureOut">
              <a:rPr lang="en-JP" smtClean="0"/>
              <a:t>2021/03/19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33B89-FE26-9040-89B2-07DCA3A71148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0973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AC93-8FE0-4140-BC24-4C3DC7E97DFD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4CAD-031D-6A43-930A-7316A9892000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5C97-AA83-9B42-AF44-3B9D502CAF0C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7395-48E0-0D44-ABB7-47955EDD64C4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E3FD-D26F-8A44-B6F1-2D292AE33D71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B113-B017-2840-B2AA-F2FB72CC34BB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A2F3-219F-BF4C-A282-B44C3B56E3B3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6811-39B6-1D45-9A56-FC8128306CA5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BE1C-E432-3640-8856-16348F320B1E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3FB2-9819-6345-B9C2-6C58CF602A4A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A69-8093-FA42-80FB-0B6D5A4F6B77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10EC-EEC5-BF4D-A468-2AB9F4E5C5AD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6BCE-3DFF-1F4B-8A95-15A1A290E78B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68A4-E6EA-DA49-8768-D93543634328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CF31-94D7-384C-A0FF-231F0A07E8D9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B75B-4DB4-9C4B-8A9E-F7339A044B72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31C4-8114-6740-9095-D6BFD29C9AFF}" type="datetime1">
              <a:rPr lang="en-US" smtClean="0"/>
              <a:t>3/19/21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F3D4D-3DEA-544A-A20B-ECD65EDEA08C}"/>
              </a:ext>
            </a:extLst>
          </p:cNvPr>
          <p:cNvSpPr/>
          <p:nvPr/>
        </p:nvSpPr>
        <p:spPr>
          <a:xfrm>
            <a:off x="-600075" y="312600"/>
            <a:ext cx="10846925" cy="556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Revisioning Shin Buddhist Teachings for Today:</a:t>
            </a:r>
            <a:endParaRPr lang="en-JP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Thirteen Contributors to a Book, </a:t>
            </a:r>
            <a:r>
              <a:rPr lang="en-US" sz="2400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Tide of Wisdom: 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Shinran’s</a:t>
            </a:r>
            <a:r>
              <a:rPr lang="en-US" sz="2400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Wisdom, Authentic Individuality and Social Engagement</a:t>
            </a:r>
          </a:p>
          <a:p>
            <a:pPr algn="ctr">
              <a:lnSpc>
                <a:spcPct val="150000"/>
              </a:lnSpc>
            </a:pPr>
            <a:endParaRPr lang="en-US" sz="2400" b="1" i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JP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Dr. Taitetsu Unno Memorial Lecture</a:t>
            </a:r>
          </a:p>
          <a:p>
            <a:pPr algn="ctr">
              <a:lnSpc>
                <a:spcPct val="150000"/>
              </a:lnSpc>
            </a:pPr>
            <a:endParaRPr lang="en-JP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JP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Institute of Buddhist Studies</a:t>
            </a:r>
          </a:p>
          <a:p>
            <a:pPr algn="ctr">
              <a:lnSpc>
                <a:spcPct val="150000"/>
              </a:lnSpc>
            </a:pPr>
            <a:r>
              <a:rPr lang="en-JP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March 19, 2021</a:t>
            </a:r>
          </a:p>
          <a:p>
            <a:pPr algn="ctr">
              <a:lnSpc>
                <a:spcPct val="150000"/>
              </a:lnSpc>
            </a:pPr>
            <a:endParaRPr lang="en-JP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9410"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Kenneth K. Tanaka</a:t>
            </a:r>
            <a:endParaRPr lang="en-JP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76524322-C395-8F43-97BE-57DCA5F10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808" y="2099431"/>
            <a:ext cx="3200192" cy="46442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D46B2-93FE-AD4C-980D-2FD719B6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5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427728" y="0"/>
            <a:ext cx="9755280" cy="1141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5. Wisdom 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Wisdom is a vital feature of </a:t>
            </a:r>
            <a:r>
              <a:rPr lang="en-US" sz="3200" dirty="0" err="1"/>
              <a:t>Shinjin</a:t>
            </a:r>
            <a:r>
              <a:rPr lang="en-US" sz="3200" dirty="0"/>
              <a:t>. 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 err="1"/>
              <a:t>Shinjin</a:t>
            </a:r>
            <a:r>
              <a:rPr lang="en-US" sz="3200" dirty="0"/>
              <a:t> is the experience of spiritual awakening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 err="1"/>
              <a:t>Shinjin</a:t>
            </a:r>
            <a:r>
              <a:rPr lang="en-US" sz="3200" dirty="0"/>
              <a:t> is commonly translated as “true entrusting.”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But “entrusting” does not capture the </a:t>
            </a:r>
            <a:r>
              <a:rPr lang="en-US" sz="3200" i="1" dirty="0"/>
              <a:t>full </a:t>
            </a:r>
            <a:r>
              <a:rPr lang="en-US" sz="3200" dirty="0"/>
              <a:t>meaning of </a:t>
            </a:r>
            <a:r>
              <a:rPr lang="en-US" sz="3200" dirty="0" err="1"/>
              <a:t>Shinjin</a:t>
            </a:r>
            <a:r>
              <a:rPr lang="en-US" sz="3200" dirty="0"/>
              <a:t>; also contains meaning of “wisdom”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JP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789F3-7434-834C-AEA8-487919D4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1722" y="4883972"/>
            <a:ext cx="365760" cy="39803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438486" y="237314"/>
            <a:ext cx="975528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Four primary features of </a:t>
            </a:r>
            <a:r>
              <a:rPr lang="en-US" sz="3200" dirty="0" err="1"/>
              <a:t>Shinjin</a:t>
            </a:r>
            <a:endParaRPr lang="en-US" sz="3200" dirty="0"/>
          </a:p>
          <a:p>
            <a:pPr lvl="0" algn="ctr"/>
            <a:endParaRPr lang="en-US" sz="3200" dirty="0"/>
          </a:p>
          <a:p>
            <a:pPr lvl="0" algn="ctr"/>
            <a:endParaRPr lang="en-US" sz="3200" dirty="0"/>
          </a:p>
          <a:p>
            <a:pPr marL="514350" lvl="0" indent="-514350">
              <a:buAutoNum type="arabicParenR"/>
            </a:pPr>
            <a:r>
              <a:rPr lang="en-US" sz="3200" dirty="0"/>
              <a:t>entrusting (</a:t>
            </a:r>
            <a:r>
              <a:rPr lang="en-US" sz="3200" i="1" dirty="0" err="1"/>
              <a:t>itaku</a:t>
            </a:r>
            <a:r>
              <a:rPr lang="en-US" sz="3200" i="1" dirty="0"/>
              <a:t> </a:t>
            </a:r>
            <a:r>
              <a:rPr lang="ja-JP" altLang="en-US" sz="3200"/>
              <a:t>委託</a:t>
            </a:r>
            <a:r>
              <a:rPr lang="en-US" altLang="ja-JP" sz="3200" dirty="0"/>
              <a:t> or </a:t>
            </a:r>
            <a:r>
              <a:rPr lang="en-US" altLang="ja-JP" sz="3200" dirty="0" err="1"/>
              <a:t>kitaku</a:t>
            </a:r>
            <a:r>
              <a:rPr lang="en-US" altLang="ja-JP" sz="3200" dirty="0"/>
              <a:t> </a:t>
            </a:r>
            <a:r>
              <a:rPr lang="ja-JP" altLang="en-US" sz="3200"/>
              <a:t>寄託</a:t>
            </a:r>
            <a:r>
              <a:rPr lang="en-US" sz="3200" dirty="0"/>
              <a:t>) </a:t>
            </a:r>
          </a:p>
          <a:p>
            <a:pPr marL="514350" lvl="0" indent="-514350">
              <a:buAutoNum type="arabicParenR"/>
            </a:pPr>
            <a:endParaRPr lang="en-US" sz="3200" dirty="0"/>
          </a:p>
          <a:p>
            <a:pPr marL="514350" lvl="0" indent="-514350">
              <a:buAutoNum type="arabicParenR"/>
            </a:pPr>
            <a:endParaRPr lang="en-US" sz="3200" dirty="0"/>
          </a:p>
          <a:p>
            <a:pPr marL="514350" lvl="0" indent="-514350">
              <a:buAutoNum type="arabicParenR"/>
            </a:pPr>
            <a:r>
              <a:rPr lang="en-US" sz="3200" dirty="0"/>
              <a:t>joy (</a:t>
            </a:r>
            <a:r>
              <a:rPr lang="en-US" sz="3200" i="1" dirty="0" err="1"/>
              <a:t>kangi</a:t>
            </a:r>
            <a:r>
              <a:rPr lang="en-US" sz="3200" i="1" dirty="0"/>
              <a:t> </a:t>
            </a:r>
            <a:r>
              <a:rPr lang="ja-JP" altLang="en-US" sz="3200"/>
              <a:t>歓喜</a:t>
            </a:r>
            <a:r>
              <a:rPr lang="en-US" sz="3200" dirty="0"/>
              <a:t>)</a:t>
            </a:r>
          </a:p>
          <a:p>
            <a:pPr marL="514350" lvl="0" indent="-514350">
              <a:buAutoNum type="arabicParenR"/>
            </a:pPr>
            <a:endParaRPr lang="en-US" sz="3200" dirty="0"/>
          </a:p>
          <a:p>
            <a:pPr marL="514350" lvl="0" indent="-514350">
              <a:buAutoNum type="arabicParenR"/>
            </a:pPr>
            <a:endParaRPr lang="en-US" sz="3200" dirty="0"/>
          </a:p>
          <a:p>
            <a:pPr marL="514350" lvl="0" indent="-514350">
              <a:buAutoNum type="arabicParenR"/>
            </a:pPr>
            <a:r>
              <a:rPr lang="en-US" sz="3200" dirty="0"/>
              <a:t>no doubt (</a:t>
            </a:r>
            <a:r>
              <a:rPr lang="en-US" sz="3200" i="1" dirty="0" err="1"/>
              <a:t>mugi</a:t>
            </a:r>
            <a:r>
              <a:rPr lang="en-US" sz="3200" dirty="0"/>
              <a:t> </a:t>
            </a:r>
            <a:r>
              <a:rPr lang="ja-JP" altLang="en-US" sz="3200"/>
              <a:t>無疑</a:t>
            </a:r>
            <a:r>
              <a:rPr lang="en-US" sz="3200" dirty="0"/>
              <a:t>)</a:t>
            </a:r>
          </a:p>
          <a:p>
            <a:pPr lvl="0"/>
            <a:endParaRPr lang="en-US" sz="3200" dirty="0"/>
          </a:p>
          <a:p>
            <a:pPr marL="514350" lvl="0" indent="-514350">
              <a:buAutoNum type="arabicParenR"/>
            </a:pPr>
            <a:endParaRPr lang="en-US" sz="3200" dirty="0"/>
          </a:p>
          <a:p>
            <a:pPr lvl="0"/>
            <a:r>
              <a:rPr lang="en-US" sz="3200" dirty="0"/>
              <a:t>4) wisdom (</a:t>
            </a:r>
            <a:r>
              <a:rPr lang="en-US" sz="3200" i="1" dirty="0" err="1"/>
              <a:t>chi’e</a:t>
            </a:r>
            <a:r>
              <a:rPr lang="en-US" sz="3200" dirty="0"/>
              <a:t> </a:t>
            </a:r>
            <a:r>
              <a:rPr lang="ja-JP" altLang="en-US" sz="3200"/>
              <a:t>智慧</a:t>
            </a:r>
            <a:r>
              <a:rPr lang="en-US" sz="3200" dirty="0"/>
              <a:t>)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JP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0F66C7-07FF-304C-9520-DE7FC1B0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8693" y="5120641"/>
            <a:ext cx="387274" cy="33348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5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427728" y="0"/>
            <a:ext cx="97552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Shinran’s</a:t>
            </a:r>
            <a:r>
              <a:rPr lang="en-US" sz="3200" dirty="0"/>
              <a:t> hymn :</a:t>
            </a:r>
          </a:p>
          <a:p>
            <a:endParaRPr lang="en-US" dirty="0"/>
          </a:p>
          <a:p>
            <a:endParaRPr lang="en-JP" sz="2800" dirty="0"/>
          </a:p>
          <a:p>
            <a:endParaRPr lang="en-JP" sz="2800" dirty="0"/>
          </a:p>
          <a:p>
            <a:r>
              <a:rPr lang="en-US" sz="2800" dirty="0"/>
              <a:t>“It is by entering the wisdom of </a:t>
            </a:r>
            <a:r>
              <a:rPr lang="en-US" sz="2800" dirty="0" err="1"/>
              <a:t>Shinjin</a:t>
            </a:r>
            <a:r>
              <a:rPr lang="en-US" sz="2800" dirty="0"/>
              <a:t>” (</a:t>
            </a:r>
            <a:r>
              <a:rPr lang="en-US" sz="2800" i="1" dirty="0" err="1"/>
              <a:t>shinjin</a:t>
            </a:r>
            <a:r>
              <a:rPr lang="en-US" sz="2800" i="1" dirty="0"/>
              <a:t> no </a:t>
            </a:r>
            <a:r>
              <a:rPr lang="en-US" sz="2800" i="1" dirty="0" err="1"/>
              <a:t>chie</a:t>
            </a:r>
            <a:r>
              <a:rPr lang="en-US" sz="2800" dirty="0"/>
              <a:t> </a:t>
            </a:r>
            <a:r>
              <a:rPr lang="ja-JP" altLang="en-US" sz="2800"/>
              <a:t>信心の智慧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“the </a:t>
            </a:r>
            <a:r>
              <a:rPr lang="en-US" sz="2800" i="1" u="sng" dirty="0"/>
              <a:t>emergence</a:t>
            </a:r>
            <a:r>
              <a:rPr lang="en-US" sz="2800" dirty="0"/>
              <a:t> of the mind of entrusting oneself to it is the </a:t>
            </a:r>
            <a:r>
              <a:rPr lang="en-US" sz="2800" i="1" u="sng" dirty="0"/>
              <a:t>arising</a:t>
            </a:r>
            <a:r>
              <a:rPr lang="en-US" sz="2800" dirty="0"/>
              <a:t> of wisdom.” (note)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Traditional scholarship does not address </a:t>
            </a:r>
            <a:r>
              <a:rPr lang="en-US" sz="2800" i="1" u="sng" dirty="0"/>
              <a:t>how</a:t>
            </a:r>
            <a:r>
              <a:rPr lang="en-US" sz="2800" dirty="0"/>
              <a:t> this wisdom manifests in one’s</a:t>
            </a:r>
            <a:r>
              <a:rPr lang="en-US" sz="2800" i="1" dirty="0"/>
              <a:t> </a:t>
            </a:r>
            <a:r>
              <a:rPr lang="en-US" sz="2800" i="1" u="sng" dirty="0"/>
              <a:t>experience</a:t>
            </a:r>
            <a:r>
              <a:rPr lang="en-JP" sz="28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B8608C-3418-C74C-915D-4ED0414E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4690334"/>
            <a:ext cx="488791" cy="39803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1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427728" y="0"/>
            <a:ext cx="97552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Anthology Contributors’ Views  (1)</a:t>
            </a:r>
          </a:p>
          <a:p>
            <a:endParaRPr lang="en-JP" sz="2800" dirty="0"/>
          </a:p>
          <a:p>
            <a:endParaRPr lang="en-JP" sz="2800" dirty="0"/>
          </a:p>
          <a:p>
            <a:r>
              <a:rPr lang="en-US" sz="2800" dirty="0"/>
              <a:t>Y. Fuji: </a:t>
            </a:r>
          </a:p>
          <a:p>
            <a:endParaRPr lang="en-US" sz="2800" dirty="0"/>
          </a:p>
          <a:p>
            <a:r>
              <a:rPr lang="en-US" sz="2800" dirty="0"/>
              <a:t>Wisdom manifests in the aspirants in the form of their ethical inclination to reject the Three Poisons.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H. Maeda: </a:t>
            </a:r>
          </a:p>
          <a:p>
            <a:endParaRPr lang="en-US" sz="2800" dirty="0"/>
          </a:p>
          <a:p>
            <a:r>
              <a:rPr lang="en-US" sz="2800" dirty="0"/>
              <a:t>Cites </a:t>
            </a:r>
            <a:r>
              <a:rPr lang="en-US" sz="2800" dirty="0" err="1"/>
              <a:t>Shinran</a:t>
            </a:r>
            <a:r>
              <a:rPr lang="en-US" sz="2800" dirty="0"/>
              <a:t>, who says, “To entrust oneself to the nembutsu is to already have become a </a:t>
            </a:r>
            <a:r>
              <a:rPr lang="en-US" sz="2800" i="1" dirty="0"/>
              <a:t>person who </a:t>
            </a:r>
            <a:r>
              <a:rPr lang="en-US" sz="2800" i="1" u="sng" dirty="0"/>
              <a:t>realizes wisdom</a:t>
            </a:r>
            <a:r>
              <a:rPr lang="en-US" sz="2800" u="sng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CD12D8-0436-E840-B41E-12B3CC8E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4679577"/>
            <a:ext cx="445761" cy="44106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0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300038" y="0"/>
            <a:ext cx="1189196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Anthology Contributors’ Views  (2)</a:t>
            </a:r>
          </a:p>
          <a:p>
            <a:endParaRPr lang="en-JP" sz="2800" dirty="0"/>
          </a:p>
          <a:p>
            <a:r>
              <a:rPr lang="en-US" sz="2800" dirty="0"/>
              <a:t>K. Tanaka:   One “truly </a:t>
            </a:r>
            <a:r>
              <a:rPr lang="en-US" sz="2800" u="sng" dirty="0"/>
              <a:t>knows</a:t>
            </a:r>
            <a:r>
              <a:rPr lang="en-US" sz="2800" dirty="0"/>
              <a:t>” (</a:t>
            </a:r>
            <a:r>
              <a:rPr lang="en-US" sz="2800" i="1" dirty="0" err="1"/>
              <a:t>shinchi</a:t>
            </a:r>
            <a:r>
              <a:rPr lang="en-US" sz="2800" i="1" dirty="0"/>
              <a:t> </a:t>
            </a:r>
            <a:r>
              <a:rPr lang="ja-JP" altLang="en-US" sz="2800"/>
              <a:t>信知</a:t>
            </a:r>
            <a:r>
              <a:rPr lang="en-US" sz="2800" dirty="0"/>
              <a:t>) that</a:t>
            </a:r>
          </a:p>
          <a:p>
            <a:endParaRPr lang="en-US" sz="2800" dirty="0"/>
          </a:p>
          <a:p>
            <a:pPr marL="971550" lvl="1" indent="-514350">
              <a:buAutoNum type="arabicParenR"/>
            </a:pPr>
            <a:r>
              <a:rPr lang="en-US" sz="2800" dirty="0"/>
              <a:t>oneself is a foolish being full of blind passions: </a:t>
            </a:r>
            <a:r>
              <a:rPr lang="en-US" sz="2800" dirty="0" err="1"/>
              <a:t>Onemess</a:t>
            </a:r>
            <a:r>
              <a:rPr lang="en-US" sz="2800" dirty="0"/>
              <a:t>!</a:t>
            </a:r>
          </a:p>
          <a:p>
            <a:pPr lvl="1"/>
            <a:endParaRPr lang="en-US" sz="2800" dirty="0"/>
          </a:p>
          <a:p>
            <a:r>
              <a:rPr lang="en-US" sz="2800" dirty="0"/>
              <a:t>	2)  one can attain birth through the Primal Vow:     Oneness!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Ichijo</a:t>
            </a:r>
            <a:r>
              <a:rPr lang="en-US" sz="2800" dirty="0"/>
              <a:t> Ogawa:   One’s “blind passions” are </a:t>
            </a:r>
            <a:r>
              <a:rPr lang="en-US" sz="2800" i="1" u="sng" dirty="0"/>
              <a:t>realized</a:t>
            </a:r>
            <a:r>
              <a:rPr lang="en-US" sz="2800" i="1" dirty="0"/>
              <a:t> </a:t>
            </a:r>
            <a:r>
              <a:rPr lang="en-US" sz="2800" dirty="0"/>
              <a:t>within the 							context of one’s effort on the Buddhist path.</a:t>
            </a:r>
            <a:r>
              <a:rPr lang="en-JP" sz="2800" dirty="0"/>
              <a:t> </a:t>
            </a:r>
          </a:p>
          <a:p>
            <a:endParaRPr lang="en-JP" sz="2800" dirty="0"/>
          </a:p>
          <a:p>
            <a:endParaRPr lang="en-JP" sz="2800" dirty="0"/>
          </a:p>
          <a:p>
            <a:r>
              <a:rPr lang="en-JP" sz="2800" dirty="0"/>
              <a:t>K. Tanaka:  Persons of Shinjin attain the initial level of awakening, 				such as the “Stream-enterer”  (Shinran)  </a:t>
            </a:r>
          </a:p>
          <a:p>
            <a:endParaRPr lang="en-JP" sz="2400" dirty="0"/>
          </a:p>
          <a:p>
            <a:pPr marL="514350" indent="-514350">
              <a:buAutoNum type="romanUcPeriod"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D8BBE-4F59-3847-B32D-826842F3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4959276"/>
            <a:ext cx="435003" cy="3442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70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427728" y="0"/>
            <a:ext cx="975528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Proposal</a:t>
            </a:r>
          </a:p>
          <a:p>
            <a:endParaRPr lang="en-JP" sz="2800" dirty="0"/>
          </a:p>
          <a:p>
            <a:r>
              <a:rPr lang="en-JP" sz="2800" dirty="0"/>
              <a:t>The seekers’ experience of Shinjin involves a great degree of wisdom (realizing, knowing, insight, etc.).</a:t>
            </a:r>
          </a:p>
          <a:p>
            <a:endParaRPr lang="en-JP" sz="2800" dirty="0"/>
          </a:p>
          <a:p>
            <a:endParaRPr lang="en-JP" sz="2800" dirty="0"/>
          </a:p>
          <a:p>
            <a:endParaRPr lang="en-JP" sz="2800" dirty="0"/>
          </a:p>
          <a:p>
            <a:r>
              <a:rPr lang="en-US" sz="2800" dirty="0"/>
              <a:t>Thus, besides “true trusting,” </a:t>
            </a:r>
            <a:r>
              <a:rPr lang="en-US" sz="2800" dirty="0" err="1"/>
              <a:t>Shinjin</a:t>
            </a:r>
            <a:r>
              <a:rPr lang="en-US" sz="2800" dirty="0"/>
              <a:t> should also be translated “true realization” or “true awakening.”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“True realization” challenges the image of Shin Buddhism as simply devotional, a folk religion, and a deviation.</a:t>
            </a:r>
            <a:endParaRPr lang="en-JP" sz="2800" dirty="0"/>
          </a:p>
          <a:p>
            <a:endParaRPr lang="en-JP" sz="2400" dirty="0"/>
          </a:p>
          <a:p>
            <a:endParaRPr lang="en-JP" sz="2400" dirty="0"/>
          </a:p>
          <a:p>
            <a:pPr marL="514350" indent="-514350">
              <a:buAutoNum type="romanUcPeriod"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BCCAB9-C42D-D449-86DF-EFD9C337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4668820"/>
            <a:ext cx="542579" cy="53788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2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200025" y="0"/>
            <a:ext cx="1220152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/>
              <a:t>6. Authentic Individuality </a:t>
            </a:r>
          </a:p>
          <a:p>
            <a:pPr lvl="0" algn="ctr"/>
            <a:r>
              <a:rPr lang="en-US" sz="2800" dirty="0"/>
              <a:t>Embraced in Wisdom and Compassion</a:t>
            </a:r>
            <a:endParaRPr lang="en-JP" sz="2800" dirty="0"/>
          </a:p>
          <a:p>
            <a:endParaRPr lang="en-JP" sz="2800" dirty="0"/>
          </a:p>
          <a:p>
            <a:r>
              <a:rPr lang="en-JP" sz="2800" dirty="0"/>
              <a:t>Not the same as “individualism” in the secular sense but authentic self that is embraced in wisdom and compassion</a:t>
            </a:r>
          </a:p>
          <a:p>
            <a:endParaRPr lang="en-JP" sz="2800" dirty="0"/>
          </a:p>
          <a:p>
            <a:endParaRPr lang="en-JP" sz="2800" dirty="0"/>
          </a:p>
          <a:p>
            <a:r>
              <a:rPr lang="en-US" sz="2800" dirty="0"/>
              <a:t>“Your own self is your own authentic individuality (</a:t>
            </a:r>
            <a:r>
              <a:rPr lang="en-US" sz="2800" i="1" dirty="0"/>
              <a:t>Atta hi </a:t>
            </a:r>
            <a:r>
              <a:rPr lang="en-US" sz="2800" i="1" dirty="0" err="1"/>
              <a:t>attano</a:t>
            </a:r>
            <a:r>
              <a:rPr lang="en-US" sz="2800" i="1" dirty="0"/>
              <a:t> </a:t>
            </a:r>
            <a:r>
              <a:rPr lang="en-US" sz="2800" i="1" dirty="0" err="1"/>
              <a:t>natho</a:t>
            </a:r>
            <a:r>
              <a:rPr lang="en-US" sz="2800" dirty="0"/>
              <a:t>)” (</a:t>
            </a:r>
            <a:r>
              <a:rPr lang="en-US" sz="2800" i="1" dirty="0"/>
              <a:t>Dhammapada</a:t>
            </a:r>
            <a:r>
              <a:rPr lang="en-US" sz="2800" dirty="0"/>
              <a:t> 160)</a:t>
            </a:r>
            <a:r>
              <a:rPr lang="en-JP" sz="2800" dirty="0"/>
              <a:t>  </a:t>
            </a:r>
          </a:p>
          <a:p>
            <a:endParaRPr lang="en-US" sz="2800" dirty="0"/>
          </a:p>
          <a:p>
            <a:r>
              <a:rPr lang="en-US" sz="2800" dirty="0"/>
              <a:t>“Amidst the teaching of “non-self” there exists a “true self” (</a:t>
            </a:r>
            <a:r>
              <a:rPr lang="ja-JP" altLang="en-US" sz="2800"/>
              <a:t>眞我</a:t>
            </a:r>
            <a:r>
              <a:rPr lang="en-US" sz="2800" dirty="0"/>
              <a:t>).  </a:t>
            </a:r>
            <a:r>
              <a:rPr lang="en-JP" sz="2800" dirty="0"/>
              <a:t> (Nirvana Sutra)</a:t>
            </a:r>
          </a:p>
          <a:p>
            <a:endParaRPr lang="en-JP" sz="2800" dirty="0"/>
          </a:p>
          <a:p>
            <a:r>
              <a:rPr lang="en-JP" sz="2800" dirty="0"/>
              <a:t>R. Takeda:  In Shin Buddhism, this manifests in </a:t>
            </a:r>
            <a:r>
              <a:rPr lang="en-US" sz="2800" i="1" dirty="0" err="1"/>
              <a:t>myōkōnins</a:t>
            </a:r>
            <a:r>
              <a:rPr lang="en-US" sz="2800" dirty="0"/>
              <a:t> (</a:t>
            </a:r>
            <a:r>
              <a:rPr lang="ja-JP" altLang="en-US" sz="2800"/>
              <a:t>妙好人</a:t>
            </a:r>
            <a:r>
              <a:rPr lang="en-US" sz="2800" dirty="0"/>
              <a:t>), “the wondrously excellent persons,” and in “the true disciples of the Buddha” </a:t>
            </a:r>
            <a:endParaRPr lang="en-JP" sz="2800" dirty="0"/>
          </a:p>
          <a:p>
            <a:pPr marL="514350" indent="-514350">
              <a:buAutoNum type="romanUcPeriod"/>
            </a:pPr>
            <a:endParaRPr lang="en-US" sz="24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D4898-5D82-944C-ADCB-6603E807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1271" y="4883972"/>
            <a:ext cx="452731" cy="45182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8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428625" y="9607"/>
            <a:ext cx="1055846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/>
              <a:t>Authentic individuality manifests in the three qualities of </a:t>
            </a:r>
            <a:r>
              <a:rPr lang="en-US" sz="2400" dirty="0" err="1"/>
              <a:t>Shinran’s</a:t>
            </a:r>
            <a:r>
              <a:rPr lang="en-US" sz="2400" dirty="0"/>
              <a:t> action: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457200" lvl="0" indent="-457200">
              <a:buAutoNum type="arabicParenR"/>
            </a:pPr>
            <a:r>
              <a:rPr lang="en-US" sz="2400" dirty="0"/>
              <a:t>the deeply personal nature of his seeking, </a:t>
            </a:r>
          </a:p>
          <a:p>
            <a:pPr marL="457200" lvl="0" indent="-457200">
              <a:buAutoNum type="arabicParenR"/>
            </a:pPr>
            <a:endParaRPr lang="en-US" sz="2400" dirty="0"/>
          </a:p>
          <a:p>
            <a:pPr lvl="0"/>
            <a:r>
              <a:rPr lang="en-US" sz="2400" dirty="0"/>
              <a:t>      I realize that </a:t>
            </a:r>
            <a:r>
              <a:rPr lang="en-US" sz="2400" i="1" u="sng" dirty="0"/>
              <a:t>it was entirely for the sake of myself alone</a:t>
            </a:r>
            <a:r>
              <a:rPr lang="en-US" sz="2400" dirty="0"/>
              <a:t>!”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2) the importance of the individual in decision-making</a:t>
            </a:r>
          </a:p>
          <a:p>
            <a:pPr lvl="0"/>
            <a:r>
              <a:rPr lang="en-US" dirty="0"/>
              <a:t>	</a:t>
            </a:r>
          </a:p>
          <a:p>
            <a:pPr lvl="0"/>
            <a:r>
              <a:rPr lang="en-US" sz="2400" dirty="0"/>
              <a:t>	“Whether you take up and accept the nembutsu </a:t>
            </a:r>
          </a:p>
          <a:p>
            <a:pPr lvl="0"/>
            <a:r>
              <a:rPr lang="en-US" sz="2400" dirty="0"/>
              <a:t>       or whether you abandon it </a:t>
            </a:r>
            <a:r>
              <a:rPr lang="en-US" sz="2400" i="1" dirty="0"/>
              <a:t>is </a:t>
            </a:r>
          </a:p>
          <a:p>
            <a:pPr lvl="0"/>
            <a:r>
              <a:rPr lang="en-US" sz="2400" i="1" dirty="0"/>
              <a:t>       </a:t>
            </a:r>
            <a:r>
              <a:rPr lang="en-US" sz="2400" i="1" u="sng" dirty="0"/>
              <a:t>for each of you to determine</a:t>
            </a:r>
            <a:r>
              <a:rPr lang="en-US" sz="2400" i="1" dirty="0"/>
              <a:t>.</a:t>
            </a:r>
            <a:r>
              <a:rPr lang="en-US" sz="2400" dirty="0"/>
              <a:t>”</a:t>
            </a:r>
          </a:p>
          <a:p>
            <a:pPr marL="457200" lvl="0" indent="-457200">
              <a:buAutoNum type="arabicParenR"/>
            </a:pPr>
            <a:endParaRPr lang="en-US" sz="2400" dirty="0"/>
          </a:p>
        </p:txBody>
      </p:sp>
      <p:pic>
        <p:nvPicPr>
          <p:cNvPr id="4" name="図 1" descr="shi_img01.jpg">
            <a:extLst>
              <a:ext uri="{FF2B5EF4-FFF2-40B4-BE49-F238E27FC236}">
                <a16:creationId xmlns:a16="http://schemas.microsoft.com/office/drawing/2014/main" id="{DFCB9166-9855-5D46-A0AF-032B9515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19" y="895900"/>
            <a:ext cx="3287305" cy="45060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08989-674F-4247-896C-39A1AC84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3083" y="5013064"/>
            <a:ext cx="408790" cy="38889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5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3">
            <a:extLst>
              <a:ext uri="{FF2B5EF4-FFF2-40B4-BE49-F238E27FC236}">
                <a16:creationId xmlns:a16="http://schemas.microsoft.com/office/drawing/2014/main" id="{5270C6E6-DE59-2349-8867-0AB476F34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73" y="-1"/>
            <a:ext cx="7989627" cy="569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16F43D-6F8D-984E-B6B5-8EF9CC0005D8}"/>
              </a:ext>
            </a:extLst>
          </p:cNvPr>
          <p:cNvSpPr txBox="1"/>
          <p:nvPr/>
        </p:nvSpPr>
        <p:spPr>
          <a:xfrm>
            <a:off x="671511" y="461665"/>
            <a:ext cx="32988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/>
              <a:t>Dr. Alfred Bloom</a:t>
            </a:r>
          </a:p>
          <a:p>
            <a:endParaRPr lang="en-JP" sz="2400" dirty="0"/>
          </a:p>
          <a:p>
            <a:endParaRPr lang="en-JP" sz="2400" dirty="0"/>
          </a:p>
          <a:p>
            <a:r>
              <a:rPr lang="en-JP" sz="2400" dirty="0"/>
              <a:t>Prof. Emeritus, Univ. of Hawaii</a:t>
            </a:r>
          </a:p>
          <a:p>
            <a:endParaRPr lang="en-JP" sz="2400" dirty="0"/>
          </a:p>
          <a:p>
            <a:r>
              <a:rPr lang="en-JP" sz="2400" dirty="0"/>
              <a:t>Former Dean, IBS</a:t>
            </a:r>
          </a:p>
          <a:p>
            <a:endParaRPr lang="en-JP" sz="2000" dirty="0"/>
          </a:p>
          <a:p>
            <a:endParaRPr lang="en-JP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4DF3F-FB51-1843-9F2D-BC793CA4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4" y="5690795"/>
            <a:ext cx="338184" cy="3334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5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428625" y="0"/>
            <a:ext cx="11430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/>
              <a:t>Authentic individuality manifests in </a:t>
            </a:r>
          </a:p>
          <a:p>
            <a:pPr lvl="0" algn="ctr"/>
            <a:r>
              <a:rPr lang="en-US" sz="2400" dirty="0"/>
              <a:t>the three qualities of </a:t>
            </a:r>
            <a:r>
              <a:rPr lang="en-US" sz="2400" dirty="0" err="1"/>
              <a:t>Shinran’s</a:t>
            </a:r>
            <a:r>
              <a:rPr lang="en-US" sz="2400" dirty="0"/>
              <a:t> action: (2)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marL="457200" lvl="0" indent="-457200">
              <a:buAutoNum type="arabicParenR" startAt="3"/>
            </a:pPr>
            <a:r>
              <a:rPr lang="en-US" sz="2400" dirty="0"/>
              <a:t>the steadfastness of his conviction.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	“The emperor and his ministers, acted against the</a:t>
            </a:r>
          </a:p>
          <a:p>
            <a:pPr lvl="0"/>
            <a:r>
              <a:rPr lang="en-US" sz="2400" dirty="0"/>
              <a:t>	 Dharma and </a:t>
            </a:r>
            <a:r>
              <a:rPr lang="en-US" sz="2400" u="sng" dirty="0"/>
              <a:t>violated human rectitude</a:t>
            </a:r>
            <a:r>
              <a:rPr lang="en-US" sz="2400" dirty="0"/>
              <a:t>.”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	“Mindful solely of the profundity of the </a:t>
            </a:r>
          </a:p>
          <a:p>
            <a:pPr lvl="0"/>
            <a:r>
              <a:rPr lang="en-US" sz="2400" dirty="0"/>
              <a:t>      Buddha’s benevolence, </a:t>
            </a:r>
            <a:r>
              <a:rPr lang="en-US" sz="2400" i="1" u="sng" dirty="0"/>
              <a:t>I pay no heed to the 	</a:t>
            </a:r>
          </a:p>
          <a:p>
            <a:pPr lvl="0"/>
            <a:r>
              <a:rPr lang="en-US" sz="2400" i="1" dirty="0"/>
              <a:t>     </a:t>
            </a:r>
            <a:r>
              <a:rPr lang="en-US" sz="2400" i="1" u="sng" dirty="0"/>
              <a:t> derision of others</a:t>
            </a:r>
            <a:r>
              <a:rPr lang="en-US" sz="2400" dirty="0"/>
              <a:t>.” 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  <p:pic>
        <p:nvPicPr>
          <p:cNvPr id="4" name="図 1" descr="shi_img01.jpg">
            <a:extLst>
              <a:ext uri="{FF2B5EF4-FFF2-40B4-BE49-F238E27FC236}">
                <a16:creationId xmlns:a16="http://schemas.microsoft.com/office/drawing/2014/main" id="{DFCB9166-9855-5D46-A0AF-032B9515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82" y="1090094"/>
            <a:ext cx="3733057" cy="51170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7FE9A-F9D0-3E42-803C-23F505E3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9290" y="4787154"/>
            <a:ext cx="494852" cy="41954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2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2004598" y="363915"/>
            <a:ext cx="761396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JP" sz="3200" dirty="0"/>
              <a:t>Opening Remarks</a:t>
            </a:r>
          </a:p>
          <a:p>
            <a:endParaRPr lang="en-JP" sz="3200" dirty="0"/>
          </a:p>
          <a:p>
            <a:r>
              <a:rPr lang="en-JP" sz="3200" dirty="0"/>
              <a:t>Our appreciation</a:t>
            </a:r>
          </a:p>
          <a:p>
            <a:endParaRPr lang="en-JP" sz="3200" dirty="0"/>
          </a:p>
          <a:p>
            <a:endParaRPr lang="en-JP" sz="3200" dirty="0"/>
          </a:p>
          <a:p>
            <a:r>
              <a:rPr lang="en-JP" sz="3200" dirty="0"/>
              <a:t>My personal appreciation</a:t>
            </a:r>
          </a:p>
          <a:p>
            <a:endParaRPr lang="en-JP" sz="3200" dirty="0"/>
          </a:p>
          <a:p>
            <a:endParaRPr lang="en-JP" sz="3200" dirty="0"/>
          </a:p>
          <a:p>
            <a:r>
              <a:rPr lang="en-JP" sz="3200" dirty="0"/>
              <a:t>Publication of  Dr. Unno’s  unfinished translation</a:t>
            </a:r>
          </a:p>
          <a:p>
            <a:endParaRPr lang="en-JP" sz="3200" dirty="0"/>
          </a:p>
          <a:p>
            <a:endParaRPr lang="en-JP" sz="3200" dirty="0"/>
          </a:p>
          <a:p>
            <a:r>
              <a:rPr lang="en-JP" sz="3200" dirty="0"/>
              <a:t>Dedication of today’s  talk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7057-D04B-AE4E-A969-B79C638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0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robe&#10;&#10;Description automatically generated with low confidence">
            <a:extLst>
              <a:ext uri="{FF2B5EF4-FFF2-40B4-BE49-F238E27FC236}">
                <a16:creationId xmlns:a16="http://schemas.microsoft.com/office/drawing/2014/main" id="{F8E0E1D6-C139-0A40-A174-485B033D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48" y="1794510"/>
            <a:ext cx="5455612" cy="5063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473C3-6307-E04A-9D72-DB4C92B50456}"/>
              </a:ext>
            </a:extLst>
          </p:cNvPr>
          <p:cNvSpPr txBox="1"/>
          <p:nvPr/>
        </p:nvSpPr>
        <p:spPr>
          <a:xfrm>
            <a:off x="6789208" y="397193"/>
            <a:ext cx="3646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/>
              <a:t>Rev. Prof.Takamaro </a:t>
            </a:r>
          </a:p>
          <a:p>
            <a:endParaRPr lang="en-JP" sz="2400" dirty="0"/>
          </a:p>
          <a:p>
            <a:r>
              <a:rPr lang="en-JP" sz="2400" dirty="0"/>
              <a:t>        Shigaraki</a:t>
            </a:r>
          </a:p>
          <a:p>
            <a:endParaRPr lang="en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46962-E12B-7142-BE82-534160F154A4}"/>
              </a:ext>
            </a:extLst>
          </p:cNvPr>
          <p:cNvSpPr txBox="1"/>
          <p:nvPr/>
        </p:nvSpPr>
        <p:spPr>
          <a:xfrm>
            <a:off x="920115" y="0"/>
            <a:ext cx="54556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“Hence, one is able to achieve personal transformation and become an ideal human being.  </a:t>
            </a:r>
          </a:p>
          <a:p>
            <a:endParaRPr lang="en-US" sz="2400" dirty="0"/>
          </a:p>
          <a:p>
            <a:r>
              <a:rPr lang="en-US" sz="2400" dirty="0"/>
              <a:t>… Ordinarily, we do not live with this kind of independence. Usually, we worry about how other people view us … . </a:t>
            </a:r>
          </a:p>
          <a:p>
            <a:endParaRPr lang="en-US" sz="2400" dirty="0"/>
          </a:p>
          <a:p>
            <a:r>
              <a:rPr lang="en-US" sz="2400" dirty="0"/>
              <a:t>However, when we realize true enlightenment and establish our true selves, then we will be able live in reliance upon ourselves and exist as we are.”</a:t>
            </a:r>
            <a:endParaRPr lang="en-JP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38C40-BCB5-5D46-953A-797A5625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5368066"/>
            <a:ext cx="683339" cy="3334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9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Macintosh HD:Users:tanaka_k:Desktop:img__940470 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522288"/>
            <a:ext cx="9042400" cy="52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ECB57-9D13-AF44-8C82-83EDCA765936}"/>
              </a:ext>
            </a:extLst>
          </p:cNvPr>
          <p:cNvSpPr txBox="1"/>
          <p:nvPr/>
        </p:nvSpPr>
        <p:spPr>
          <a:xfrm>
            <a:off x="114299" y="728664"/>
            <a:ext cx="2543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statue that expressed for me,</a:t>
            </a:r>
          </a:p>
          <a:p>
            <a:endParaRPr lang="en-US" sz="2400" dirty="0"/>
          </a:p>
          <a:p>
            <a:r>
              <a:rPr lang="en-US" sz="2400" dirty="0"/>
              <a:t> “authentic individuality embraced in wisdom and compassion”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Musashino</a:t>
            </a:r>
            <a:r>
              <a:rPr lang="en-US" sz="2400" dirty="0"/>
              <a:t> University, Tokyo)</a:t>
            </a:r>
            <a:endParaRPr lang="en-JP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361C19-5B44-144C-B7A6-1DA18C78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6405" y="4808670"/>
            <a:ext cx="408790" cy="43030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2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427728" y="0"/>
            <a:ext cx="97552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7.  Social Engagement    </a:t>
            </a:r>
            <a:endParaRPr lang="en-JP" sz="3200" dirty="0"/>
          </a:p>
          <a:p>
            <a:pPr lvl="0" algn="ctr"/>
            <a:endParaRPr lang="en-US" sz="2400" dirty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General perception is that Shin Buddhism rejects this world in favor of the Pure Land.  </a:t>
            </a:r>
          </a:p>
          <a:p>
            <a:pPr lvl="0" algn="ctr"/>
            <a:endParaRPr lang="en-US" sz="2400" dirty="0"/>
          </a:p>
          <a:p>
            <a:pPr lvl="0"/>
            <a:endParaRPr lang="en-US" sz="2400" dirty="0"/>
          </a:p>
          <a:p>
            <a:pPr lvl="0" algn="ctr"/>
            <a:endParaRPr lang="en-US" sz="2400" dirty="0"/>
          </a:p>
          <a:p>
            <a:pPr lvl="0"/>
            <a:r>
              <a:rPr lang="en-US" sz="2800" dirty="0"/>
              <a:t>Not the case with </a:t>
            </a:r>
            <a:r>
              <a:rPr lang="en-US" sz="2800" dirty="0" err="1"/>
              <a:t>Shinran</a:t>
            </a:r>
            <a:r>
              <a:rPr lang="en-US" sz="2800" dirty="0"/>
              <a:t>:</a:t>
            </a:r>
          </a:p>
          <a:p>
            <a:pPr lvl="0"/>
            <a:endParaRPr lang="en-US" sz="2800" dirty="0"/>
          </a:p>
          <a:p>
            <a:pPr lvl="0"/>
            <a:endParaRPr lang="en-US" sz="2400" dirty="0"/>
          </a:p>
          <a:p>
            <a:pPr marL="800100" lvl="1" indent="-342900">
              <a:buAutoNum type="arabicParenR"/>
            </a:pPr>
            <a:r>
              <a:rPr lang="en-US" sz="2800" dirty="0"/>
              <a:t>the importance of this present world </a:t>
            </a:r>
          </a:p>
          <a:p>
            <a:pPr marL="342900" lvl="0" indent="-342900">
              <a:buAutoNum type="arabicParenR"/>
            </a:pPr>
            <a:endParaRPr lang="en-US" sz="2800" dirty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 	2) 	engagement in activities to benefit others.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337143-11E0-0A4B-92C4-9AD7E186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4" y="5174429"/>
            <a:ext cx="478032" cy="49485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0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BF97A-FD9D-EE41-BD65-1C3E7492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753" y="0"/>
            <a:ext cx="4133247" cy="6198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AABB4-B554-7549-A460-A59CF0A49504}"/>
              </a:ext>
            </a:extLst>
          </p:cNvPr>
          <p:cNvSpPr txBox="1"/>
          <p:nvPr/>
        </p:nvSpPr>
        <p:spPr>
          <a:xfrm>
            <a:off x="938602" y="457200"/>
            <a:ext cx="6548048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800" dirty="0"/>
              <a:t>Dr. Unno:</a:t>
            </a:r>
          </a:p>
          <a:p>
            <a:endParaRPr lang="en-US" sz="2400" dirty="0"/>
          </a:p>
          <a:p>
            <a:r>
              <a:rPr lang="en-US" sz="2400" dirty="0"/>
              <a:t>“Pure Land Buddhism might suggest an otherworldly orientation, but its primary focus is </a:t>
            </a:r>
            <a:r>
              <a:rPr lang="en-US" sz="2400" i="1" u="sng" dirty="0"/>
              <a:t>on the here and now</a:t>
            </a:r>
            <a:r>
              <a:rPr lang="en-US" sz="2400" dirty="0"/>
              <a:t>.”</a:t>
            </a:r>
          </a:p>
          <a:p>
            <a:endParaRPr lang="en-US" sz="2400" dirty="0"/>
          </a:p>
          <a:p>
            <a:r>
              <a:rPr lang="en-US" dirty="0"/>
              <a:t>                                (</a:t>
            </a:r>
            <a:r>
              <a:rPr lang="en-US" i="1" dirty="0"/>
              <a:t>River of Fire River of Water,</a:t>
            </a:r>
            <a:r>
              <a:rPr lang="en-US" dirty="0"/>
              <a:t> p. 12)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“The fifth and final stage reminds us that this is not simply an internal, subjective process and </a:t>
            </a:r>
            <a:r>
              <a:rPr lang="en-US" sz="2400" i="1" u="sng" dirty="0"/>
              <a:t>underscores our responsibilities in society</a:t>
            </a:r>
            <a:r>
              <a:rPr lang="en-US" sz="2400" dirty="0"/>
              <a:t>. We meet all kinds of challenges – personal, social, and historical – and we vigorously respond to them, knowing that there are no quick and easy solutions.”</a:t>
            </a:r>
          </a:p>
          <a:p>
            <a:r>
              <a:rPr lang="en-US" sz="2400" dirty="0"/>
              <a:t>                                 </a:t>
            </a:r>
            <a:r>
              <a:rPr lang="en-US" dirty="0"/>
              <a:t>(Shin Buddhism, p. 35)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JP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083F1-F78F-7640-A03B-F6BB327E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946" y="5206701"/>
            <a:ext cx="398704" cy="2796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00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285751" y="0"/>
            <a:ext cx="11415712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Two factors that mitigate social engagement:</a:t>
            </a:r>
          </a:p>
          <a:p>
            <a:endParaRPr lang="en-US" sz="2800" dirty="0"/>
          </a:p>
          <a:p>
            <a:pPr marL="514350" indent="-514350">
              <a:buAutoNum type="arabicParenR"/>
            </a:pPr>
            <a:r>
              <a:rPr lang="en-US" sz="3200" dirty="0"/>
              <a:t>self-power (</a:t>
            </a:r>
            <a:r>
              <a:rPr lang="en-US" sz="3200" i="1" dirty="0" err="1"/>
              <a:t>jiriki</a:t>
            </a:r>
            <a:r>
              <a:rPr lang="en-US" sz="3200" dirty="0"/>
              <a:t>) </a:t>
            </a:r>
          </a:p>
          <a:p>
            <a:endParaRPr lang="en-US" sz="3200" dirty="0"/>
          </a:p>
          <a:p>
            <a:r>
              <a:rPr lang="en-US" sz="3200" dirty="0"/>
              <a:t>N. Watanabe: The problem is not effort itself but the </a:t>
            </a:r>
            <a:r>
              <a:rPr lang="en-US" sz="3200" u="sng" dirty="0"/>
              <a:t>attitude or motive</a:t>
            </a:r>
            <a:r>
              <a:rPr lang="en-US" sz="3200" dirty="0"/>
              <a:t> behind the effort.</a:t>
            </a:r>
          </a:p>
          <a:p>
            <a:endParaRPr lang="en-US" sz="3200" dirty="0"/>
          </a:p>
          <a:p>
            <a:r>
              <a:rPr lang="en-US" sz="3200" dirty="0"/>
              <a:t>With the right attitude (“practice rooted in gratitude” (</a:t>
            </a:r>
            <a:r>
              <a:rPr lang="en-US" sz="3200" i="1" dirty="0" err="1"/>
              <a:t>hōongyō</a:t>
            </a:r>
            <a:r>
              <a:rPr lang="en-US" sz="3200" dirty="0"/>
              <a:t> </a:t>
            </a:r>
            <a:r>
              <a:rPr lang="ja-JP" altLang="en-US" sz="3200"/>
              <a:t>報恩業</a:t>
            </a:r>
            <a:r>
              <a:rPr lang="en-US" sz="3200" dirty="0"/>
              <a:t>) , Shin Buddhists can engage in  						Five Correct Practices and “meditation.”</a:t>
            </a:r>
          </a:p>
          <a:p>
            <a:endParaRPr lang="en-US" sz="3200" dirty="0"/>
          </a:p>
          <a:p>
            <a:r>
              <a:rPr lang="en-US" sz="3200" dirty="0"/>
              <a:t> K. Tanaka:  We can promote </a:t>
            </a:r>
            <a:r>
              <a:rPr lang="en-US" sz="3200" dirty="0" err="1"/>
              <a:t>Shinran’s</a:t>
            </a:r>
            <a:r>
              <a:rPr lang="en-US" sz="3200" dirty="0"/>
              <a:t> teaching of “</a:t>
            </a:r>
            <a:r>
              <a:rPr lang="en-US" sz="3200" dirty="0" err="1"/>
              <a:t>Contantly</a:t>
            </a:r>
            <a:r>
              <a:rPr lang="en-US" sz="3200" dirty="0"/>
              <a:t> Practicing Great Compassion” to mean more than reciting the Name but also social engagement.</a:t>
            </a:r>
          </a:p>
          <a:p>
            <a:r>
              <a:rPr lang="en-US" sz="3200" dirty="0"/>
              <a:t>    </a:t>
            </a:r>
          </a:p>
          <a:p>
            <a:r>
              <a:rPr lang="en-US" sz="2800" dirty="0"/>
              <a:t>		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020A6-AAB3-D44A-A28D-87046F2F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1879" y="4862457"/>
            <a:ext cx="419548" cy="31197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25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182880" y="0"/>
            <a:ext cx="115443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2) a message found in a major Shin text, the </a:t>
            </a:r>
            <a:r>
              <a:rPr lang="en-US" sz="2800" i="1" dirty="0" err="1"/>
              <a:t>Tannishō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400" dirty="0"/>
              <a:t>	It has discouraged efforts on the ethical and social levels by concentrating on 	our personal spiritual salvation but to postpone any effort to care for others 	</a:t>
            </a:r>
            <a:r>
              <a:rPr lang="en-US" sz="2400" i="1" dirty="0"/>
              <a:t>until</a:t>
            </a:r>
            <a:r>
              <a:rPr lang="en-US" sz="2400" dirty="0"/>
              <a:t> we become Buddhas 	in the next life.</a:t>
            </a:r>
          </a:p>
          <a:p>
            <a:endParaRPr lang="en-US" sz="2400" dirty="0"/>
          </a:p>
          <a:p>
            <a:r>
              <a:rPr lang="en-US" sz="2400" dirty="0"/>
              <a:t>	F. </a:t>
            </a:r>
            <a:r>
              <a:rPr lang="en-US" sz="2400" dirty="0" err="1"/>
              <a:t>Sueki</a:t>
            </a:r>
            <a:r>
              <a:rPr lang="en-US" sz="2400" dirty="0"/>
              <a:t>:  Disagrees with the above view. He advocates social engagement in 	this life, for it would be embraced within the workings of </a:t>
            </a:r>
            <a:r>
              <a:rPr lang="en-US" sz="2400" dirty="0" err="1"/>
              <a:t>Amida’s</a:t>
            </a:r>
            <a:r>
              <a:rPr lang="en-US" sz="2400" dirty="0"/>
              <a:t> ‘phase of 	returning.’ </a:t>
            </a:r>
            <a:r>
              <a:rPr lang="en-JP" sz="2400" dirty="0"/>
              <a:t> </a:t>
            </a:r>
          </a:p>
          <a:p>
            <a:endParaRPr lang="en-JP" sz="2400" dirty="0"/>
          </a:p>
          <a:p>
            <a:r>
              <a:rPr lang="en-JP" sz="2400" dirty="0"/>
              <a:t>	T. Kaku:  </a:t>
            </a:r>
            <a:r>
              <a:rPr lang="en-US" sz="2400" dirty="0"/>
              <a:t>We need not wait until after death but </a:t>
            </a:r>
            <a:r>
              <a:rPr lang="en-US" sz="2400" i="1" dirty="0"/>
              <a:t>in this very life</a:t>
            </a:r>
            <a:r>
              <a:rPr lang="en-US" sz="2400" dirty="0"/>
              <a:t> we can reach 	out to support each other with greater confidence that we are participating in 	the compassionate workings of the Buddha in the phase of returning. </a:t>
            </a:r>
          </a:p>
          <a:p>
            <a:endParaRPr lang="en-US" sz="2400" dirty="0"/>
          </a:p>
          <a:p>
            <a:r>
              <a:rPr lang="en-US" sz="2400" dirty="0"/>
              <a:t>	S. Saito:  A person is still possessed of blind passion but is no longer your  	</a:t>
            </a:r>
            <a:r>
              <a:rPr lang="en-US" sz="2400" i="1" dirty="0"/>
              <a:t>regular </a:t>
            </a:r>
            <a:r>
              <a:rPr lang="en-US" sz="2400" dirty="0"/>
              <a:t>foolish being but is, in </a:t>
            </a:r>
            <a:r>
              <a:rPr lang="en-US" sz="2400" dirty="0" err="1"/>
              <a:t>Shinran’s</a:t>
            </a:r>
            <a:r>
              <a:rPr lang="en-US" sz="2400" dirty="0"/>
              <a:t> words, a “white lotus among 	people.”</a:t>
            </a:r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1871A9-4DD6-EF4C-A955-08C7843B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5066853"/>
            <a:ext cx="359699" cy="29045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6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182880" y="0"/>
            <a:ext cx="115443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8. Religion of Awakening and Action</a:t>
            </a:r>
            <a:endParaRPr lang="en-JP" sz="32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</a:t>
            </a:r>
            <a:r>
              <a:rPr lang="en-US" sz="2800" u="sng" dirty="0"/>
              <a:t>Not</a:t>
            </a:r>
            <a:r>
              <a:rPr lang="en-US" sz="2800" dirty="0"/>
              <a:t> a religion of belief and inaction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	D. </a:t>
            </a:r>
            <a:r>
              <a:rPr lang="en-US" sz="2800" dirty="0" err="1"/>
              <a:t>Hirota</a:t>
            </a:r>
            <a:r>
              <a:rPr lang="en-US" sz="2800" dirty="0"/>
              <a:t>: </a:t>
            </a:r>
            <a:r>
              <a:rPr lang="en-US" sz="2800" dirty="0" err="1"/>
              <a:t>Shinjin</a:t>
            </a:r>
            <a:r>
              <a:rPr lang="en-US" sz="2800" dirty="0"/>
              <a:t> is not merely one’s subjective decision or mental   		function but a self-realization called “holism.”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</a:t>
            </a:r>
            <a:r>
              <a:rPr lang="en-US" sz="2800" dirty="0" err="1"/>
              <a:t>Shinran’s</a:t>
            </a:r>
            <a:r>
              <a:rPr lang="en-US" sz="2800" dirty="0"/>
              <a:t> direct disciples were </a:t>
            </a:r>
            <a:r>
              <a:rPr lang="en-US" sz="2800" u="sng" dirty="0"/>
              <a:t>not</a:t>
            </a:r>
            <a:r>
              <a:rPr lang="en-US" sz="2800" dirty="0"/>
              <a:t> illiterate peasants.  </a:t>
            </a:r>
          </a:p>
          <a:p>
            <a:r>
              <a:rPr lang="en-US" sz="2800" dirty="0"/>
              <a:t>		Of the 57, only 3 were commoners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E76E3-EFBB-0749-93C3-DB3733DA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4" y="5282006"/>
            <a:ext cx="391971" cy="30121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14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182880" y="0"/>
            <a:ext cx="115443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9. Revisioning is Already Taking Place in America</a:t>
            </a:r>
            <a:endParaRPr lang="en-JP" sz="3200" dirty="0"/>
          </a:p>
          <a:p>
            <a:endParaRPr lang="en-US" sz="2800" dirty="0"/>
          </a:p>
          <a:p>
            <a:pPr algn="ctr"/>
            <a:r>
              <a:rPr lang="en-US" sz="2800" dirty="0"/>
              <a:t>Four Evidences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r>
              <a:rPr lang="en-US" sz="2800" dirty="0"/>
              <a:t>		1. the Six Paramitas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2. the Golden Chain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3. the opinion survey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4. social engagement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D2B037-7744-3942-9A8E-E8BF36D7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05" y="5023821"/>
            <a:ext cx="473335" cy="4195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3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MG_59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8" y="1365270"/>
            <a:ext cx="4550628" cy="503553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43250" y="4500166"/>
            <a:ext cx="2410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Rev. </a:t>
            </a:r>
            <a:r>
              <a:rPr kumimoji="1" lang="en-US" altLang="ja-JP" sz="2800" dirty="0" err="1"/>
              <a:t>Itzuz</a:t>
            </a:r>
            <a:r>
              <a:rPr lang="en-US" altLang="ja-JP" sz="2800" dirty="0" err="1"/>
              <a:t>ō</a:t>
            </a:r>
            <a:r>
              <a:rPr lang="ja-JP" altLang="ja-JP" sz="2800" dirty="0"/>
              <a:t> </a:t>
            </a:r>
            <a:endParaRPr lang="en-US" altLang="ja-JP" sz="2800" dirty="0"/>
          </a:p>
          <a:p>
            <a:r>
              <a:rPr lang="en-US" altLang="ja-JP" sz="2800" dirty="0"/>
              <a:t>           </a:t>
            </a:r>
            <a:r>
              <a:rPr lang="en-US" altLang="ja-JP" sz="2800" dirty="0" err="1"/>
              <a:t>Kyōgoku</a:t>
            </a:r>
            <a:r>
              <a:rPr lang="en-US" altLang="ja-JP" sz="2800" dirty="0"/>
              <a:t> </a:t>
            </a:r>
            <a:endParaRPr kumimoji="1" lang="ja-JP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AAF68-EF07-C148-A242-F31ADDA77346}"/>
              </a:ext>
            </a:extLst>
          </p:cNvPr>
          <p:cNvSpPr txBox="1"/>
          <p:nvPr/>
        </p:nvSpPr>
        <p:spPr>
          <a:xfrm flipH="1">
            <a:off x="3200400" y="457200"/>
            <a:ext cx="634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the Emphasis on Six Paramitas</a:t>
            </a:r>
            <a:endParaRPr lang="en-JP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A6C1A-DD7C-4243-8E07-00FEA3F2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6725" y="5492730"/>
            <a:ext cx="311971" cy="39243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22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G_59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1666" y="831334"/>
            <a:ext cx="6434667" cy="482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D2DCC5-1536-4945-A8F3-FE01AC39F15D}"/>
              </a:ext>
            </a:extLst>
          </p:cNvPr>
          <p:cNvSpPr txBox="1"/>
          <p:nvPr/>
        </p:nvSpPr>
        <p:spPr>
          <a:xfrm>
            <a:off x="81023" y="706057"/>
            <a:ext cx="50162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800" dirty="0"/>
              <a:t>Republished in January, 2021</a:t>
            </a:r>
          </a:p>
          <a:p>
            <a:r>
              <a:rPr lang="en-JP" sz="2800" dirty="0"/>
              <a:t>50 years after it first came </a:t>
            </a:r>
          </a:p>
          <a:p>
            <a:r>
              <a:rPr lang="en-JP" sz="2800" dirty="0"/>
              <a:t>out </a:t>
            </a:r>
          </a:p>
          <a:p>
            <a:endParaRPr lang="en-JP" sz="2800" dirty="0"/>
          </a:p>
          <a:p>
            <a:endParaRPr lang="en-JP" sz="2800" dirty="0"/>
          </a:p>
          <a:p>
            <a:endParaRPr lang="en-JP" sz="2800" dirty="0"/>
          </a:p>
          <a:p>
            <a:r>
              <a:rPr lang="en-JP" sz="2800" dirty="0"/>
              <a:t>Title:</a:t>
            </a:r>
          </a:p>
          <a:p>
            <a:r>
              <a:rPr lang="en-JP" sz="2800" i="1" dirty="0"/>
              <a:t>Buddhism of Living </a:t>
            </a:r>
          </a:p>
          <a:p>
            <a:r>
              <a:rPr lang="en-JP" sz="2800" i="1" dirty="0"/>
              <a:t>		Buddhism of Dying</a:t>
            </a: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B95FF-BD3B-084C-A3B9-ED5C45ED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7615" y="5228217"/>
            <a:ext cx="445957" cy="3693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6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1A44E3FF-EF00-FC4B-A9D0-585F7781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53" y="0"/>
            <a:ext cx="486489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8C61D-D4E5-5D49-A15C-4D447B347A7A}"/>
              </a:ext>
            </a:extLst>
          </p:cNvPr>
          <p:cNvSpPr txBox="1"/>
          <p:nvPr/>
        </p:nvSpPr>
        <p:spPr>
          <a:xfrm>
            <a:off x="254644" y="1794076"/>
            <a:ext cx="34955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The Tide of Wisdom: </a:t>
            </a:r>
            <a:r>
              <a:rPr lang="en-US" sz="2400" i="1" dirty="0" err="1"/>
              <a:t>Shinran’s</a:t>
            </a:r>
            <a:r>
              <a:rPr lang="en-US" sz="2400" i="1" dirty="0"/>
              <a:t> Wisdom, Authentic Individuality and Social Engagement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/>
              <a:t>(New Horizon Seen from Shinshu Theology 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ADF75-2945-1347-9F6E-2E735229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8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182880" y="0"/>
            <a:ext cx="115443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9. Revisioning is Already Taking Place in America</a:t>
            </a:r>
            <a:endParaRPr lang="en-JP" sz="3200" dirty="0"/>
          </a:p>
          <a:p>
            <a:endParaRPr lang="en-US" sz="2800" dirty="0"/>
          </a:p>
          <a:p>
            <a:pPr algn="ctr"/>
            <a:r>
              <a:rPr lang="en-US" sz="2800" dirty="0"/>
              <a:t>Four Evidences</a:t>
            </a:r>
          </a:p>
          <a:p>
            <a:pPr algn="ctr"/>
            <a:endParaRPr lang="en-US" sz="2800" dirty="0"/>
          </a:p>
          <a:p>
            <a:r>
              <a:rPr lang="en-US" sz="2800" dirty="0"/>
              <a:t>		2. the “Golden Chain”:  enduring and popular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3. the opinion survey:   immanent, this worldly, and non-dual </a:t>
            </a:r>
          </a:p>
          <a:p>
            <a:endParaRPr lang="en-US" sz="2800" dirty="0"/>
          </a:p>
          <a:p>
            <a:r>
              <a:rPr lang="en-US" sz="2800" dirty="0"/>
              <a:t>								</a:t>
            </a:r>
            <a:r>
              <a:rPr lang="en-US" sz="2800" u="sng" dirty="0"/>
              <a:t>not</a:t>
            </a:r>
            <a:r>
              <a:rPr lang="en-US" sz="2800" dirty="0"/>
              <a:t>   transcendent, other worldly and dualistic</a:t>
            </a:r>
            <a:r>
              <a:rPr lang="en-JP" sz="2800" dirty="0"/>
              <a:t> </a:t>
            </a:r>
            <a:endParaRPr lang="en-US" sz="2800" u="sng" dirty="0"/>
          </a:p>
          <a:p>
            <a:endParaRPr lang="en-US" sz="2800" dirty="0"/>
          </a:p>
          <a:p>
            <a:r>
              <a:rPr lang="en-US" sz="2800" dirty="0"/>
              <a:t>		4. social engagement:  Buddhist Life Program, Relevant American</a:t>
            </a:r>
          </a:p>
          <a:p>
            <a:r>
              <a:rPr lang="en-US" sz="2800" dirty="0"/>
              <a:t>				</a:t>
            </a:r>
          </a:p>
          <a:p>
            <a:r>
              <a:rPr lang="en-US" sz="2800" dirty="0"/>
              <a:t>					Buddhists,  Taiko, Project Dana, Stand in support of 						BLM,  Young Buddhist Editorial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9290F-E08A-1041-A39E-9376D408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482" y="5282006"/>
            <a:ext cx="506520" cy="3442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36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182880" y="0"/>
            <a:ext cx="115443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9. Revisioning is Already Taking Place in America</a:t>
            </a:r>
            <a:endParaRPr lang="en-JP" sz="3200" dirty="0"/>
          </a:p>
          <a:p>
            <a:endParaRPr lang="en-US" sz="2800" dirty="0"/>
          </a:p>
          <a:p>
            <a:pPr algn="ctr"/>
            <a:endParaRPr lang="en-US" sz="2800" dirty="0"/>
          </a:p>
          <a:p>
            <a:r>
              <a:rPr lang="en-US" sz="2800" dirty="0"/>
              <a:t>		New developments in North America toward a religion </a:t>
            </a:r>
          </a:p>
          <a:p>
            <a:r>
              <a:rPr lang="en-US" sz="2800" dirty="0"/>
              <a:t>				awakening and action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Distinct development is inevitable due to cultural differences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</a:t>
            </a:r>
          </a:p>
          <a:p>
            <a:r>
              <a:rPr lang="en-JP" sz="2800" dirty="0"/>
              <a:t>        Prof. Tomoyasu Naito:</a:t>
            </a:r>
            <a:r>
              <a:rPr lang="ja-JP" altLang="en-US" sz="2800"/>
              <a:t>　</a:t>
            </a:r>
            <a:r>
              <a:rPr lang="en-US" altLang="ja-JP" sz="2800" dirty="0"/>
              <a:t>North American Shin Buddhism should</a:t>
            </a:r>
          </a:p>
          <a:p>
            <a:r>
              <a:rPr lang="en-US" sz="2800" dirty="0"/>
              <a:t>				develop its own form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C38126-EFEF-D14B-B4CC-48F1A85E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1116" y="5335794"/>
            <a:ext cx="365760" cy="38727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0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0" y="0"/>
            <a:ext cx="115443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10. The Survival of Shin Buddhist Temples</a:t>
            </a:r>
            <a:endParaRPr lang="en-JP" sz="3200" dirty="0"/>
          </a:p>
          <a:p>
            <a:endParaRPr lang="en-US" sz="2800" dirty="0"/>
          </a:p>
          <a:p>
            <a:pPr algn="ctr"/>
            <a:endParaRPr lang="en-US" sz="2800" dirty="0"/>
          </a:p>
          <a:p>
            <a:r>
              <a:rPr lang="en-US" sz="2800" dirty="0"/>
              <a:t>		“Big Tent” supported by a central pole that is </a:t>
            </a:r>
          </a:p>
          <a:p>
            <a:r>
              <a:rPr lang="en-US" sz="2800" dirty="0"/>
              <a:t>					Buddhist in substance, not ethnicity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All the “B-Buddhists” of any ethnicity are welcomed.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But Japanese culture and ethnicity need not be disregarded.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   “Spiritual Family”</a:t>
            </a:r>
          </a:p>
          <a:p>
            <a:r>
              <a:rPr lang="en-US" sz="2800" dirty="0"/>
              <a:t>		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5D813-78F0-504F-B10C-E31365F9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3238" y="5432613"/>
            <a:ext cx="387275" cy="3442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15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8330AAC-30EC-FA4D-8F50-380247107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18" y="0"/>
            <a:ext cx="46720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92E20C-1005-4D4E-94FD-19AC3259EDEB}"/>
              </a:ext>
            </a:extLst>
          </p:cNvPr>
          <p:cNvSpPr txBox="1"/>
          <p:nvPr/>
        </p:nvSpPr>
        <p:spPr>
          <a:xfrm>
            <a:off x="1373981" y="3700463"/>
            <a:ext cx="60150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“I, </a:t>
            </a:r>
            <a:r>
              <a:rPr lang="en-US" sz="2400" dirty="0" err="1"/>
              <a:t>Shinran</a:t>
            </a:r>
            <a:r>
              <a:rPr lang="en-US" sz="2400" dirty="0"/>
              <a:t>, have never even once uttered the nembutsu for the sake of my father and mother. </a:t>
            </a:r>
          </a:p>
          <a:p>
            <a:endParaRPr lang="en-US" sz="2400" dirty="0"/>
          </a:p>
          <a:p>
            <a:r>
              <a:rPr lang="en-US" sz="2400" dirty="0"/>
              <a:t>The reason is that all beings have been my fathers and mothers, brothers and sisters, in the timeless process of birth-and-death</a:t>
            </a:r>
            <a:endParaRPr lang="en-JP" sz="2400" dirty="0"/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2D4745D-2BA1-6449-A43E-B0423CA0A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9" y="69981"/>
            <a:ext cx="2314574" cy="33590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BF498-B82C-C24C-BE0F-742CD379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4" y="5593977"/>
            <a:ext cx="413488" cy="44106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8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754532" y="0"/>
            <a:ext cx="873670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3200" dirty="0"/>
              <a:t>2. Preface</a:t>
            </a:r>
          </a:p>
          <a:p>
            <a:endParaRPr lang="en-JP" sz="3200" dirty="0"/>
          </a:p>
          <a:p>
            <a:r>
              <a:rPr lang="en-US" sz="3200" dirty="0"/>
              <a:t>bi-cultural exchange between Japan and North America.</a:t>
            </a:r>
            <a:r>
              <a:rPr lang="en-JP" sz="3200" dirty="0"/>
              <a:t> </a:t>
            </a:r>
          </a:p>
          <a:p>
            <a:endParaRPr lang="en-JP" sz="3200" dirty="0"/>
          </a:p>
          <a:p>
            <a:endParaRPr lang="en-JP" sz="3200" dirty="0"/>
          </a:p>
          <a:p>
            <a:r>
              <a:rPr lang="en-US" sz="3200" dirty="0"/>
              <a:t>M</a:t>
            </a:r>
            <a:r>
              <a:rPr lang="en-JP" sz="3200" dirty="0"/>
              <a:t>ake up of the 13 contributors to Anthology</a:t>
            </a:r>
          </a:p>
          <a:p>
            <a:endParaRPr lang="en-JP" sz="3200" dirty="0"/>
          </a:p>
          <a:p>
            <a:endParaRPr lang="en-JP" sz="3200" dirty="0"/>
          </a:p>
          <a:p>
            <a:r>
              <a:rPr lang="en-JP" sz="3200" dirty="0"/>
              <a:t>Aim:  Seek a balance in the tilt toward ”traditional 	scholarship”</a:t>
            </a:r>
          </a:p>
          <a:p>
            <a:endParaRPr lang="en-JP" sz="3200" dirty="0"/>
          </a:p>
          <a:p>
            <a:endParaRPr lang="en-JP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216E1-01F4-F24C-9324-9C19B9C4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8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768820" y="181957"/>
            <a:ext cx="91324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The three dimensions of </a:t>
            </a:r>
            <a:r>
              <a:rPr lang="en-US" sz="3200" dirty="0" err="1"/>
              <a:t>Shinran’s</a:t>
            </a:r>
            <a:r>
              <a:rPr lang="en-US" sz="3200" dirty="0"/>
              <a:t> teachings: </a:t>
            </a:r>
          </a:p>
          <a:p>
            <a:endParaRPr lang="en-US" sz="3200" dirty="0"/>
          </a:p>
          <a:p>
            <a:endParaRPr lang="en-US" sz="3200" dirty="0"/>
          </a:p>
          <a:p>
            <a:pPr marL="514350" indent="-514350">
              <a:buAutoNum type="arabicParenR"/>
            </a:pPr>
            <a:r>
              <a:rPr lang="en-US" sz="3200" dirty="0"/>
              <a:t>wisdom (</a:t>
            </a:r>
            <a:r>
              <a:rPr lang="en-US" sz="3200" i="1" dirty="0" err="1"/>
              <a:t>chi’e</a:t>
            </a:r>
            <a:r>
              <a:rPr lang="en-US" sz="3200" dirty="0"/>
              <a:t> </a:t>
            </a:r>
            <a:r>
              <a:rPr lang="ja-JP" altLang="en-US" sz="3200"/>
              <a:t>智慧</a:t>
            </a:r>
            <a:r>
              <a:rPr lang="en-US" sz="3200" dirty="0"/>
              <a:t>; </a:t>
            </a:r>
            <a:r>
              <a:rPr lang="en-US" sz="3200" i="1" dirty="0" err="1"/>
              <a:t>prajñā</a:t>
            </a:r>
            <a:r>
              <a:rPr lang="en-US" sz="3200" dirty="0"/>
              <a:t>), 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2) authentic individuality embraced in wisdom and compassion (</a:t>
            </a:r>
            <a:r>
              <a:rPr lang="en-US" sz="3200" i="1" dirty="0" err="1"/>
              <a:t>shutaisei</a:t>
            </a:r>
            <a:r>
              <a:rPr lang="en-US" sz="3200" i="1" dirty="0"/>
              <a:t> </a:t>
            </a:r>
            <a:r>
              <a:rPr lang="ja-JP" altLang="en-US" sz="3200"/>
              <a:t>主体性</a:t>
            </a:r>
            <a:r>
              <a:rPr lang="en-US" sz="3200" dirty="0"/>
              <a:t>),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3) social engagement (</a:t>
            </a:r>
            <a:r>
              <a:rPr lang="en-US" sz="3200" i="1" dirty="0" err="1"/>
              <a:t>shakaisei</a:t>
            </a:r>
            <a:r>
              <a:rPr lang="en-US" sz="3200" i="1" dirty="0"/>
              <a:t> </a:t>
            </a:r>
            <a:r>
              <a:rPr lang="ja-JP" altLang="en-US" sz="3200"/>
              <a:t>社会性</a:t>
            </a:r>
            <a:r>
              <a:rPr lang="en-US" sz="3200" dirty="0"/>
              <a:t>)</a:t>
            </a:r>
            <a:endParaRPr lang="en-JP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53819F-73C2-C849-BC32-B9FE73E5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2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754532" y="0"/>
            <a:ext cx="873670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2. Image</a:t>
            </a:r>
            <a:r>
              <a:rPr lang="ja-JP" altLang="en-US" sz="3200"/>
              <a:t>　</a:t>
            </a:r>
            <a:r>
              <a:rPr lang="en-US" sz="3200" dirty="0"/>
              <a:t>of</a:t>
            </a:r>
            <a:r>
              <a:rPr lang="ja-JP" altLang="en-US" sz="3200"/>
              <a:t>　</a:t>
            </a:r>
            <a:r>
              <a:rPr lang="en-US" sz="3200" dirty="0"/>
              <a:t>Shin</a:t>
            </a:r>
            <a:r>
              <a:rPr lang="ja-JP" altLang="en-US" sz="3200"/>
              <a:t>　</a:t>
            </a:r>
            <a:r>
              <a:rPr lang="en-US" sz="3200" dirty="0"/>
              <a:t>Buddhism</a:t>
            </a:r>
            <a:br>
              <a:rPr lang="en-US" sz="2800" dirty="0"/>
            </a:b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“folk religion. ... [</a:t>
            </a:r>
            <a:r>
              <a:rPr lang="en-US" sz="2800" dirty="0" err="1"/>
              <a:t>Amidism</a:t>
            </a:r>
            <a:r>
              <a:rPr lang="en-US" sz="2800" dirty="0"/>
              <a:t>] twists them into their opposite.” </a:t>
            </a:r>
          </a:p>
          <a:p>
            <a:endParaRPr lang="en-US" sz="2800" dirty="0"/>
          </a:p>
          <a:p>
            <a:r>
              <a:rPr lang="en-US" sz="2800" dirty="0"/>
              <a:t>“This is completely a separate thing from the “Buddhism of Shakyamuni.”</a:t>
            </a:r>
          </a:p>
          <a:p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Shin Buddhism is seen as merely devotional, popular, and even a deviation from authentic Buddhism.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Shinran</a:t>
            </a:r>
            <a:r>
              <a:rPr lang="en-US" sz="2800" dirty="0"/>
              <a:t> “the consummation of Mahayana Buddhism”</a:t>
            </a:r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452C5-F3EC-7E43-BC66-2661CC64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1878" y="5626250"/>
            <a:ext cx="290456" cy="398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3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C10BC61-224D-084F-8846-444D79A35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030" y="532435"/>
            <a:ext cx="3650441" cy="5370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60863-6208-F44A-9A54-7CCAB3BFE06A}"/>
              </a:ext>
            </a:extLst>
          </p:cNvPr>
          <p:cNvSpPr txBox="1"/>
          <p:nvPr/>
        </p:nvSpPr>
        <p:spPr>
          <a:xfrm>
            <a:off x="1562582" y="532435"/>
            <a:ext cx="382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/>
              <a:t>4. </a:t>
            </a:r>
            <a:r>
              <a:rPr lang="en-US" sz="3200" dirty="0" err="1"/>
              <a:t>Shinshū</a:t>
            </a:r>
            <a:r>
              <a:rPr lang="en-US" sz="3200" dirty="0"/>
              <a:t> Theology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FBD13-4FA9-4049-9311-CA9098458186}"/>
              </a:ext>
            </a:extLst>
          </p:cNvPr>
          <p:cNvSpPr txBox="1"/>
          <p:nvPr/>
        </p:nvSpPr>
        <p:spPr>
          <a:xfrm>
            <a:off x="462986" y="1157468"/>
            <a:ext cx="79055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/>
          </a:p>
          <a:p>
            <a:endParaRPr lang="en-US" sz="3200" i="1" dirty="0"/>
          </a:p>
          <a:p>
            <a:r>
              <a:rPr lang="en-US" sz="3200" i="1" dirty="0"/>
              <a:t>Buddhist Theology</a:t>
            </a:r>
            <a:r>
              <a:rPr lang="en-US" sz="3200" dirty="0"/>
              <a:t>, published in 2000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“Theology”:  “an intellectual interpretation within a religious tradition”   “whether that tradition is theistic or not.”      David Tracey</a:t>
            </a:r>
            <a:endParaRPr lang="en-JP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3D16F-CFEB-B842-B9E9-E8DD6400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3991" y="5335794"/>
            <a:ext cx="311971" cy="34599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9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E41F2-9619-6642-825B-F67B4152FC2B}"/>
              </a:ext>
            </a:extLst>
          </p:cNvPr>
          <p:cNvSpPr txBox="1"/>
          <p:nvPr/>
        </p:nvSpPr>
        <p:spPr>
          <a:xfrm>
            <a:off x="777683" y="0"/>
            <a:ext cx="975528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4. </a:t>
            </a:r>
            <a:r>
              <a:rPr lang="en-US" sz="3200" dirty="0" err="1"/>
              <a:t>Shinshū</a:t>
            </a:r>
            <a:r>
              <a:rPr lang="en-US" sz="3200" dirty="0"/>
              <a:t> Theology: </a:t>
            </a:r>
            <a:r>
              <a:rPr lang="en-US" sz="2800" dirty="0"/>
              <a:t>three features: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342900" lvl="0" indent="-342900">
              <a:buAutoNum type="arabicParenR"/>
            </a:pPr>
            <a:r>
              <a:rPr lang="en-US" sz="2800" dirty="0"/>
              <a:t>not being limited to traditional methods and perspectives,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2)  an openness to a global perspective</a:t>
            </a:r>
          </a:p>
          <a:p>
            <a:pPr marL="342900" lvl="0" indent="-342900">
              <a:buAutoNum type="arabicParenR"/>
            </a:pPr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3) an emphasis on the needs and experiences of the aspirants or seekers.</a:t>
            </a:r>
            <a:endParaRPr lang="en-JP" sz="28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endParaRPr lang="en-JP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F8C86-A32F-1B40-8B83-E358D691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4970034"/>
            <a:ext cx="381215" cy="40879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0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052CC5-E58B-BD46-B3C1-307085A1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331" y="0"/>
            <a:ext cx="48006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9D599-D3A5-E24C-A3CB-E56E58F8759D}"/>
              </a:ext>
            </a:extLst>
          </p:cNvPr>
          <p:cNvSpPr txBox="1"/>
          <p:nvPr/>
        </p:nvSpPr>
        <p:spPr>
          <a:xfrm>
            <a:off x="740780" y="937549"/>
            <a:ext cx="62966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“This tradition of </a:t>
            </a:r>
            <a:r>
              <a:rPr lang="en-US" sz="2800" i="1" u="sng" dirty="0"/>
              <a:t>self-cultivation</a:t>
            </a:r>
            <a:r>
              <a:rPr lang="en-US" sz="2800" dirty="0"/>
              <a:t> forms the unseen background of Shin Buddhist life, which shuns theoretical discussions and encourages people to </a:t>
            </a:r>
            <a:r>
              <a:rPr lang="en-US" sz="2800" i="1" u="sng" dirty="0"/>
              <a:t>embody</a:t>
            </a:r>
            <a:r>
              <a:rPr lang="en-US" sz="2800" u="sng" dirty="0"/>
              <a:t> </a:t>
            </a:r>
            <a:r>
              <a:rPr lang="en-US" sz="2800" dirty="0"/>
              <a:t>the teachings.” (</a:t>
            </a:r>
            <a:r>
              <a:rPr lang="en-US" sz="2800" i="1" dirty="0"/>
              <a:t>p</a:t>
            </a:r>
            <a:r>
              <a:rPr lang="en-US" sz="2800" dirty="0"/>
              <a:t>, 41)</a:t>
            </a:r>
          </a:p>
          <a:p>
            <a:endParaRPr lang="en-US" sz="2800" dirty="0"/>
          </a:p>
          <a:p>
            <a:r>
              <a:rPr lang="en-US" sz="2800" dirty="0"/>
              <a:t>					        </a:t>
            </a:r>
            <a:r>
              <a:rPr lang="en-US" sz="2800" dirty="0" err="1"/>
              <a:t>Taitetsu</a:t>
            </a:r>
            <a:r>
              <a:rPr lang="en-US" sz="2800" dirty="0"/>
              <a:t> </a:t>
            </a:r>
            <a:r>
              <a:rPr lang="en-US" sz="2800" dirty="0" err="1"/>
              <a:t>Unno</a:t>
            </a:r>
            <a:endParaRPr lang="en-US" sz="2800" dirty="0"/>
          </a:p>
          <a:p>
            <a:endParaRPr lang="en-US" dirty="0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4DECE-2B6A-6840-B73B-DF20F36E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9677" y="4916246"/>
            <a:ext cx="289005" cy="35500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185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4641</TotalTime>
  <Words>1885</Words>
  <Application>Microsoft Macintosh PowerPoint</Application>
  <PresentationFormat>Widescreen</PresentationFormat>
  <Paragraphs>409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田中 ケアリー</dc:creator>
  <cp:lastModifiedBy>田中 ケアリー</cp:lastModifiedBy>
  <cp:revision>53</cp:revision>
  <dcterms:created xsi:type="dcterms:W3CDTF">2021-03-14T13:58:13Z</dcterms:created>
  <dcterms:modified xsi:type="dcterms:W3CDTF">2021-03-19T06:48:13Z</dcterms:modified>
</cp:coreProperties>
</file>